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55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17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467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76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45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78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367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21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46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80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48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04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4DC73-E80A-4512-BB31-3A6DC2A6FBC3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EE27A-8D07-4F20-AE35-A9F01F5B0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20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1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27" r="52576" b="48537"/>
          <a:stretch/>
        </p:blipFill>
        <p:spPr bwMode="auto">
          <a:xfrm>
            <a:off x="4593840" y="2478505"/>
            <a:ext cx="7598160" cy="4379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9646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1096" y="-1589"/>
            <a:ext cx="9870903" cy="1224461"/>
          </a:xfrm>
        </p:spPr>
        <p:txBody>
          <a:bodyPr anchor="ctr">
            <a:noAutofit/>
          </a:bodyPr>
          <a:lstStyle/>
          <a:p>
            <a:r>
              <a:rPr lang="en-US" sz="4000" b="1" dirty="0" smtClean="0">
                <a:latin typeface="+mn-lt"/>
              </a:rPr>
              <a:t>10 </a:t>
            </a:r>
            <a:r>
              <a:rPr lang="ru-RU" sz="4000" b="1" dirty="0" smtClean="0">
                <a:latin typeface="+mn-lt"/>
              </a:rPr>
              <a:t>КЛЮЧЕВЫХ ПРИНЦИПОВ УЛУЧШЕНИЯ</a:t>
            </a:r>
            <a:endParaRPr lang="ru-RU" sz="40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21904" y="7026442"/>
            <a:ext cx="11730789" cy="4588189"/>
          </a:xfrm>
        </p:spPr>
        <p:txBody>
          <a:bodyPr numCol="2" spcCol="360000">
            <a:normAutofit fontScale="92500"/>
          </a:bodyPr>
          <a:lstStyle/>
          <a:p>
            <a:pPr marL="901700" indent="-360363" algn="l">
              <a:buAutoNum type="arabicPeriod"/>
            </a:pPr>
            <a:r>
              <a:rPr lang="ru-RU" dirty="0" smtClean="0"/>
              <a:t>Откажитесь от обычных стереотипных взглядов на производство.</a:t>
            </a:r>
          </a:p>
          <a:p>
            <a:pPr marL="901700" indent="-360363" algn="l" defTabSz="911225">
              <a:buAutoNum type="arabicPeriod"/>
            </a:pPr>
            <a:r>
              <a:rPr lang="ru-RU" dirty="0" smtClean="0"/>
              <a:t>Думайте о том, как выполнить работу, а не о том, почему ее выполнить нельзя.</a:t>
            </a:r>
          </a:p>
          <a:p>
            <a:pPr marL="901700" indent="-360363" algn="l">
              <a:buAutoNum type="arabicPeriod"/>
            </a:pPr>
            <a:r>
              <a:rPr lang="ru-RU" dirty="0" smtClean="0"/>
              <a:t>Подвергайте сомнению текущие методы работы.</a:t>
            </a:r>
          </a:p>
          <a:p>
            <a:pPr marL="901700" indent="-360363" algn="l">
              <a:buAutoNum type="arabicPeriod"/>
            </a:pPr>
            <a:r>
              <a:rPr lang="ru-RU" dirty="0" smtClean="0"/>
              <a:t>Незамедлительно реализуйте хорошие предложения по улучшению.</a:t>
            </a:r>
          </a:p>
          <a:p>
            <a:pPr marL="901700" indent="-360363" algn="l">
              <a:buAutoNum type="arabicPeriod"/>
            </a:pPr>
            <a:r>
              <a:rPr lang="ru-RU" dirty="0" smtClean="0"/>
              <a:t>Не стремитесь к немедленному совершенству. Выполните 50 % задачи, но сразу.</a:t>
            </a:r>
          </a:p>
          <a:p>
            <a:pPr marL="901700" indent="-360363" algn="l">
              <a:buAutoNum type="arabicPeriod"/>
            </a:pPr>
            <a:r>
              <a:rPr lang="ru-RU" dirty="0" smtClean="0"/>
              <a:t>Исправляйте ошибки сразу после их обнаружения.</a:t>
            </a:r>
          </a:p>
          <a:p>
            <a:pPr marL="901700" indent="-360363" algn="l">
              <a:buAutoNum type="arabicPeriod"/>
            </a:pPr>
            <a:r>
              <a:rPr lang="ru-RU" dirty="0" smtClean="0"/>
              <a:t>Находите идеи при возникновении затруднений.</a:t>
            </a:r>
          </a:p>
          <a:p>
            <a:pPr marL="901700" indent="-360363" algn="l">
              <a:buAutoNum type="arabicPeriod"/>
            </a:pPr>
            <a:r>
              <a:rPr lang="ru-RU" dirty="0" smtClean="0"/>
              <a:t>Спросите «почему?» 5 раз </a:t>
            </a:r>
            <a:br>
              <a:rPr lang="ru-RU" dirty="0" smtClean="0"/>
            </a:br>
            <a:r>
              <a:rPr lang="ru-RU" dirty="0" smtClean="0"/>
              <a:t>и найдите первопричину проблемы.</a:t>
            </a:r>
          </a:p>
          <a:p>
            <a:pPr marL="901700" indent="-360363" algn="l">
              <a:buAutoNum type="arabicPeriod"/>
            </a:pPr>
            <a:r>
              <a:rPr lang="ru-RU" dirty="0" smtClean="0"/>
              <a:t>Принимайте идеи 10 человек вместо ожидания гениальной идеи от 1 человека.</a:t>
            </a:r>
          </a:p>
          <a:p>
            <a:pPr marL="901700" indent="-360363" algn="l">
              <a:buAutoNum type="arabicPeriod"/>
            </a:pPr>
            <a:r>
              <a:rPr lang="ru-RU" dirty="0" smtClean="0"/>
              <a:t>Помните, что улучшение – постоянный процесс.</a:t>
            </a:r>
            <a:endParaRPr lang="ru-RU" dirty="0"/>
          </a:p>
          <a:p>
            <a:pPr marL="714375" indent="-357188" algn="l">
              <a:buAutoNum type="arabicPeriod"/>
            </a:pPr>
            <a:endParaRPr lang="ru-RU" dirty="0"/>
          </a:p>
        </p:txBody>
      </p:sp>
      <p:pic>
        <p:nvPicPr>
          <p:cNvPr id="1026" name="Picture 2" descr="01_Logo-1_UEC-eng_s-H_CMYK_du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0" t="35080" r="34476" b="34677"/>
          <a:stretch>
            <a:fillRect/>
          </a:stretch>
        </p:blipFill>
        <p:spPr bwMode="auto">
          <a:xfrm>
            <a:off x="-1588" y="-1589"/>
            <a:ext cx="2322685" cy="1224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9646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282963"/>
              </p:ext>
            </p:extLst>
          </p:nvPr>
        </p:nvGraphicFramePr>
        <p:xfrm>
          <a:off x="204535" y="1222874"/>
          <a:ext cx="11524665" cy="5057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8307">
                  <a:extLst>
                    <a:ext uri="{9D8B030D-6E8A-4147-A177-3AD203B41FA5}">
                      <a16:colId xmlns:a16="http://schemas.microsoft.com/office/drawing/2014/main" val="4153881983"/>
                    </a:ext>
                  </a:extLst>
                </a:gridCol>
                <a:gridCol w="4781695">
                  <a:extLst>
                    <a:ext uri="{9D8B030D-6E8A-4147-A177-3AD203B41FA5}">
                      <a16:colId xmlns:a16="http://schemas.microsoft.com/office/drawing/2014/main" val="1307734438"/>
                    </a:ext>
                  </a:extLst>
                </a:gridCol>
                <a:gridCol w="259537">
                  <a:extLst>
                    <a:ext uri="{9D8B030D-6E8A-4147-A177-3AD203B41FA5}">
                      <a16:colId xmlns:a16="http://schemas.microsoft.com/office/drawing/2014/main" val="3061495389"/>
                    </a:ext>
                  </a:extLst>
                </a:gridCol>
                <a:gridCol w="926310">
                  <a:extLst>
                    <a:ext uri="{9D8B030D-6E8A-4147-A177-3AD203B41FA5}">
                      <a16:colId xmlns:a16="http://schemas.microsoft.com/office/drawing/2014/main" val="617516078"/>
                    </a:ext>
                  </a:extLst>
                </a:gridCol>
                <a:gridCol w="4678816">
                  <a:extLst>
                    <a:ext uri="{9D8B030D-6E8A-4147-A177-3AD203B41FA5}">
                      <a16:colId xmlns:a16="http://schemas.microsoft.com/office/drawing/2014/main" val="649233926"/>
                    </a:ext>
                  </a:extLst>
                </a:gridCol>
              </a:tblGrid>
              <a:tr h="1011522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</a:t>
                      </a:r>
                      <a:endParaRPr lang="ru-RU" sz="36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24000">
                          <a:srgbClr val="D6DEE8"/>
                        </a:gs>
                        <a:gs pos="12000">
                          <a:srgbClr val="CDD2D8"/>
                        </a:gs>
                        <a:gs pos="0">
                          <a:schemeClr val="bg1">
                            <a:lumMod val="75000"/>
                          </a:schemeClr>
                        </a:gs>
                        <a:gs pos="100000">
                          <a:schemeClr val="bg1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Откажитесь от обычных стереотипных взглядов на производство.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6</a:t>
                      </a:r>
                      <a:endParaRPr lang="ru-RU" sz="36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4000">
                          <a:srgbClr val="D6DEE8"/>
                        </a:gs>
                        <a:gs pos="12000">
                          <a:srgbClr val="CDD2D8"/>
                        </a:gs>
                        <a:gs pos="0">
                          <a:schemeClr val="bg1">
                            <a:lumMod val="75000"/>
                          </a:schemeClr>
                        </a:gs>
                        <a:gs pos="100000">
                          <a:schemeClr val="bg1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Исправляйте ошибки сразу после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их обнаружения.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779438"/>
                  </a:ext>
                </a:extLst>
              </a:tr>
              <a:tr h="1011522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2</a:t>
                      </a:r>
                      <a:endParaRPr lang="ru-RU" sz="36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4000">
                          <a:srgbClr val="D6DEE8"/>
                        </a:gs>
                        <a:gs pos="12000">
                          <a:srgbClr val="CDD2D8"/>
                        </a:gs>
                        <a:gs pos="0">
                          <a:schemeClr val="bg1">
                            <a:lumMod val="75000"/>
                          </a:schemeClr>
                        </a:gs>
                        <a:gs pos="100000">
                          <a:schemeClr val="bg1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Думайте о том, как выполнить работу,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 не о том, почему ее выполнить нельзя.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7</a:t>
                      </a:r>
                      <a:endParaRPr lang="ru-RU" sz="36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4000">
                          <a:srgbClr val="D6DEE8"/>
                        </a:gs>
                        <a:gs pos="12000">
                          <a:srgbClr val="CDD2D8"/>
                        </a:gs>
                        <a:gs pos="0">
                          <a:schemeClr val="bg1">
                            <a:lumMod val="75000"/>
                          </a:schemeClr>
                        </a:gs>
                        <a:gs pos="100000">
                          <a:schemeClr val="bg1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Находите идеи при возникновении затруднений.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660954"/>
                  </a:ext>
                </a:extLst>
              </a:tr>
              <a:tr h="1011522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3</a:t>
                      </a:r>
                      <a:endParaRPr lang="ru-RU" sz="36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4000">
                          <a:srgbClr val="D6DEE8"/>
                        </a:gs>
                        <a:gs pos="12000">
                          <a:srgbClr val="CDD2D8"/>
                        </a:gs>
                        <a:gs pos="0">
                          <a:schemeClr val="bg1">
                            <a:lumMod val="75000"/>
                          </a:schemeClr>
                        </a:gs>
                        <a:gs pos="100000">
                          <a:schemeClr val="bg1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Подвергайте сомнению текущие методы работы.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8</a:t>
                      </a:r>
                      <a:endParaRPr lang="ru-RU" sz="36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4000">
                          <a:srgbClr val="D6DEE8"/>
                        </a:gs>
                        <a:gs pos="12000">
                          <a:srgbClr val="CDD2D8"/>
                        </a:gs>
                        <a:gs pos="0">
                          <a:schemeClr val="bg1">
                            <a:lumMod val="75000"/>
                          </a:schemeClr>
                        </a:gs>
                        <a:gs pos="100000">
                          <a:schemeClr val="bg1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Спросите «почему?» 5 раз и найдите первопричину проблемы.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918159"/>
                  </a:ext>
                </a:extLst>
              </a:tr>
              <a:tr h="1011522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4</a:t>
                      </a:r>
                      <a:endParaRPr lang="ru-RU" sz="36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4000">
                          <a:srgbClr val="D6DEE8"/>
                        </a:gs>
                        <a:gs pos="12000">
                          <a:srgbClr val="CDD2D8"/>
                        </a:gs>
                        <a:gs pos="0">
                          <a:schemeClr val="bg1">
                            <a:lumMod val="75000"/>
                          </a:schemeClr>
                        </a:gs>
                        <a:gs pos="100000">
                          <a:schemeClr val="bg1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Незамедлительно реализуйте хорошие предложения по улучшению.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9</a:t>
                      </a:r>
                      <a:endParaRPr lang="ru-RU" sz="36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4000">
                          <a:srgbClr val="D6DEE8"/>
                        </a:gs>
                        <a:gs pos="12000">
                          <a:srgbClr val="CDD2D8"/>
                        </a:gs>
                        <a:gs pos="0">
                          <a:schemeClr val="bg1">
                            <a:lumMod val="75000"/>
                          </a:schemeClr>
                        </a:gs>
                        <a:gs pos="100000">
                          <a:schemeClr val="bg1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Принимайте идеи 10 человек вместо ожидания гениальной идеи от 1 человека.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343401"/>
                  </a:ext>
                </a:extLst>
              </a:tr>
              <a:tr h="1011522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5</a:t>
                      </a:r>
                      <a:endParaRPr lang="ru-RU" sz="36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4000">
                          <a:srgbClr val="D6DEE8"/>
                        </a:gs>
                        <a:gs pos="12000">
                          <a:srgbClr val="CDD2D8"/>
                        </a:gs>
                        <a:gs pos="0">
                          <a:schemeClr val="bg1">
                            <a:lumMod val="75000"/>
                          </a:schemeClr>
                        </a:gs>
                        <a:gs pos="100000">
                          <a:schemeClr val="bg1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 стремитесь к немедленному совершенству. Выполните 50 % задачи, но сразу.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10</a:t>
                      </a:r>
                      <a:endParaRPr lang="ru-RU" sz="3600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24000">
                          <a:srgbClr val="D6DEE8"/>
                        </a:gs>
                        <a:gs pos="12000">
                          <a:srgbClr val="CDD2D8"/>
                        </a:gs>
                        <a:gs pos="0">
                          <a:schemeClr val="bg1">
                            <a:lumMod val="75000"/>
                          </a:schemeClr>
                        </a:gs>
                        <a:gs pos="100000">
                          <a:schemeClr val="bg1"/>
                        </a:gs>
                      </a:gsLst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Помните, что улучшение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постоянный процесс.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108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7238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209</Words>
  <Application>Microsoft Office PowerPoint</Application>
  <PresentationFormat>Широкоэкранный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10 КЛЮЧЕВЫХ ПРИНЦИПОВ УЛУЧШЕНИЯ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КЛЮЧЕВЫХ ПРИНЦИПОВ УЛУЧШЕНИЯ</dc:title>
  <dc:creator>Андреева Алена Юрьевна</dc:creator>
  <cp:lastModifiedBy>Андреева Алена Юрьевна</cp:lastModifiedBy>
  <cp:revision>5</cp:revision>
  <cp:lastPrinted>2023-06-07T09:17:29Z</cp:lastPrinted>
  <dcterms:created xsi:type="dcterms:W3CDTF">2023-06-07T08:45:16Z</dcterms:created>
  <dcterms:modified xsi:type="dcterms:W3CDTF">2023-06-07T09:19:18Z</dcterms:modified>
</cp:coreProperties>
</file>